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7" r:id="rId2"/>
    <p:sldId id="258" r:id="rId3"/>
    <p:sldId id="310" r:id="rId4"/>
    <p:sldId id="336" r:id="rId5"/>
    <p:sldId id="337" r:id="rId6"/>
    <p:sldId id="338" r:id="rId7"/>
    <p:sldId id="339" r:id="rId8"/>
    <p:sldId id="340" r:id="rId9"/>
    <p:sldId id="259" r:id="rId10"/>
    <p:sldId id="342" r:id="rId11"/>
    <p:sldId id="343" r:id="rId12"/>
    <p:sldId id="345" r:id="rId13"/>
    <p:sldId id="341" r:id="rId14"/>
    <p:sldId id="352" r:id="rId15"/>
    <p:sldId id="346" r:id="rId16"/>
    <p:sldId id="347" r:id="rId17"/>
    <p:sldId id="348" r:id="rId18"/>
    <p:sldId id="349" r:id="rId19"/>
    <p:sldId id="350" r:id="rId20"/>
    <p:sldId id="351" r:id="rId21"/>
    <p:sldId id="354" r:id="rId22"/>
    <p:sldId id="353" r:id="rId23"/>
    <p:sldId id="355" r:id="rId24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2FFF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1" autoAdjust="0"/>
    <p:restoredTop sz="57093" autoAdjust="0"/>
  </p:normalViewPr>
  <p:slideViewPr>
    <p:cSldViewPr snapToGrid="0">
      <p:cViewPr>
        <p:scale>
          <a:sx n="73" d="100"/>
          <a:sy n="73" d="100"/>
        </p:scale>
        <p:origin x="624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48EEB-294C-4545-AFF4-FE170C809655}" type="datetimeFigureOut">
              <a:rPr lang="id-ID" smtClean="0"/>
              <a:t>25/02/20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144D2-4C35-40CE-BF36-A8576B6C70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2803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EFD7F-6E41-48AE-A461-23C589D4802B}" type="datetimeFigureOut">
              <a:rPr lang="id-ID" smtClean="0"/>
              <a:t>25/02/20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C7F44-CA88-4B51-84BC-1C6C298F259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5845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guide/architecture-styles/big-data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event-sourcing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3factor.app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martphone-car-technology-phone-33488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martphone-car-technology-phone-33488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competing-consumer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publisher-subscriber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18773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end up looking more like a graph as subscribers publish more 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Complex business rules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Warehousing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6936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https://docs.microsoft.com/en-us/azure/architecture/guide/architecture-styles/big-data</a:t>
            </a:r>
            <a:endParaRPr lang="en-US" dirty="0"/>
          </a:p>
          <a:p>
            <a:endParaRPr lang="en-US" b="0" dirty="0"/>
          </a:p>
          <a:p>
            <a:r>
              <a:rPr lang="en-US" b="0" dirty="0"/>
              <a:t>Lambda architectures, or ditch the batch job and go Kappa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6067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https://docs.microsoft.com/en-us/azure/architecture/patterns/event-sourcing</a:t>
            </a:r>
            <a:endParaRPr lang="en-US" dirty="0"/>
          </a:p>
          <a:p>
            <a:endParaRPr lang="en-US" b="0" dirty="0"/>
          </a:p>
          <a:p>
            <a:r>
              <a:rPr lang="en-US" b="0" dirty="0"/>
              <a:t>Common technique that emphasizes events over state. Door example, bank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136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https://3factor.app/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4377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core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https://www.pexels.com/photo/smartphone-car-technology-phone-33488/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1374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476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Filtering</a:t>
            </a:r>
          </a:p>
          <a:p>
            <a:r>
              <a:rPr lang="en-US" b="0" dirty="0"/>
              <a:t>Mapping</a:t>
            </a:r>
          </a:p>
          <a:p>
            <a:r>
              <a:rPr lang="en-US" b="0" dirty="0"/>
              <a:t>Aggregating</a:t>
            </a:r>
          </a:p>
          <a:p>
            <a:r>
              <a:rPr lang="en-US" b="0" dirty="0"/>
              <a:t>Entity 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57105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Same tools!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1769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Same tools!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1326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Same tools!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85850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Zack:</a:t>
            </a:r>
            <a:br>
              <a:rPr lang="en-US" dirty="0"/>
            </a:br>
            <a:r>
              <a:rPr lang="en-US" dirty="0"/>
              <a:t>*  Coding Blocks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Software Engineer for Broadcom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Real-Time Analytics, I work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security events for very large organizations: Banks, Governments that have hundreds of thousands of computers, and billions of events. It's important to my customers that I detect problems as quickly as possible and I need to be able to quickly adapt when new threats are recognized.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Streaming is super cool, and worth your time</a:t>
            </a:r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What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7340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8379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Same tools!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6653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this talk? Check out </a:t>
            </a:r>
            <a:r>
              <a:rPr lang="en-US"/>
              <a:t>the show!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0229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XP working with streaming data or real-time data/interfaces?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931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these experiences?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https://www.pexels.com/photo/smartphone-car-technology-phone-33488/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3571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8016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interfaces I showed you are only possible because of real-time data and the user interface techniques that enable it.</a:t>
            </a:r>
          </a:p>
          <a:p>
            <a:r>
              <a:rPr lang="en-US" dirty="0"/>
              <a:t>(Stocks in a newspaper)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10531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Downside: it’s difficult!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good news is that the tooling is getting dramatically easier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More slides: 5g vs 1g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Better tools (Jaeger, Grafana)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Better Data – data explosion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 we build them?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options!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Pub/Sub, Kappa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People do whole talks on this, it’s really enterprise—</a:t>
            </a:r>
            <a:r>
              <a:rPr lang="en-US" dirty="0" err="1"/>
              <a:t>omplicated</a:t>
            </a:r>
            <a:r>
              <a:rPr lang="en-US" dirty="0"/>
              <a:t> and expensive, and great – these are great if you’re building a gigantic product / core experience around streaming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Today I want to focus in on a lighter weight version of these architectures called the 3 Factor App. It distills the spirit of these larger architectures into </a:t>
            </a:r>
            <a:r>
              <a:rPr lang="en-US" dirty="0" err="1"/>
              <a:t>asmaller</a:t>
            </a:r>
            <a:r>
              <a:rPr lang="en-US" dirty="0"/>
              <a:t> bite – fantastic for dipping your toe in, and it translates well into these other heavier architectures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 Factor App is brought to us by the fine folks at </a:t>
            </a:r>
            <a:r>
              <a:rPr lang="en-US" dirty="0" err="1"/>
              <a:t>Hasura</a:t>
            </a:r>
            <a:r>
              <a:rPr lang="en-US" dirty="0"/>
              <a:t>, it’s an open-source project – and you can pay them to help you host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find more info at 3factora.app but the gist is pretty simple: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1. Realtime </a:t>
            </a:r>
            <a:r>
              <a:rPr lang="en-US" dirty="0" err="1"/>
              <a:t>Graphql</a:t>
            </a:r>
            <a:r>
              <a:rPr lang="en-US" dirty="0"/>
              <a:t> – </a:t>
            </a:r>
            <a:r>
              <a:rPr lang="en-US" dirty="0" err="1"/>
              <a:t>GraphQL</a:t>
            </a:r>
            <a:r>
              <a:rPr lang="en-US" dirty="0"/>
              <a:t> subscriptions offer a </a:t>
            </a:r>
            <a:r>
              <a:rPr lang="en-US" dirty="0" err="1"/>
              <a:t>convienient</a:t>
            </a:r>
            <a:r>
              <a:rPr lang="en-US" dirty="0"/>
              <a:t> way to subscribe to data from a back-end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2. Reliable </a:t>
            </a:r>
            <a:r>
              <a:rPr lang="en-US" dirty="0" err="1"/>
              <a:t>Eventing</a:t>
            </a:r>
            <a:r>
              <a:rPr lang="en-US" dirty="0"/>
              <a:t>  - Storing an immutable event log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3. Async Serverless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Backend services capable of dealing with millions / second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384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https://docs.microsoft.com/en-us/azure/architecture/patterns/competing-consumers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Pros: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Scalability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Reliability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Load balancing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Independent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8216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https://docs.microsoft.com/en-us/azure/architecture/patterns/publisher-subscriber</a:t>
            </a:r>
            <a:endParaRPr lang="en-US" dirty="0"/>
          </a:p>
          <a:p>
            <a:endParaRPr lang="en-US" b="0" dirty="0"/>
          </a:p>
          <a:p>
            <a:r>
              <a:rPr lang="en-US" b="0" dirty="0"/>
              <a:t>Except that subscribers observe an event instead of consuming it. This allows consumers for different purposes.</a:t>
            </a:r>
          </a:p>
          <a:p>
            <a:endParaRPr lang="en-US" b="0" dirty="0"/>
          </a:p>
          <a:p>
            <a:r>
              <a:rPr lang="en-US" b="0" dirty="0"/>
              <a:t>Specialized jobs that filter, aggregate, subscribe to multiple topics, end up with a service bus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4848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9229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791325" y="0"/>
            <a:ext cx="2641600" cy="391160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6791325" y="4023361"/>
            <a:ext cx="2641600" cy="283464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9537700" y="0"/>
            <a:ext cx="2654300" cy="3086100"/>
          </a:xfrm>
        </p:spPr>
        <p:txBody>
          <a:bodyPr/>
          <a:lstStyle/>
          <a:p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537700" y="3172490"/>
            <a:ext cx="2654300" cy="3685510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5521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13200" cy="340360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013200" y="3403600"/>
            <a:ext cx="4152900" cy="3454400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166100" y="0"/>
            <a:ext cx="4025900" cy="34036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4523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01662" y="-901813"/>
            <a:ext cx="3880738" cy="3764183"/>
          </a:xfrm>
          <a:prstGeom prst="diamond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65865" y="1822026"/>
            <a:ext cx="3880738" cy="3764183"/>
          </a:xfrm>
          <a:prstGeom prst="diamond">
            <a:avLst/>
          </a:prstGeom>
        </p:spPr>
        <p:txBody>
          <a:bodyPr/>
          <a:lstStyle>
            <a:lvl1pPr>
              <a:defRPr lang="id-ID" dirty="0"/>
            </a:lvl1pPr>
          </a:lstStyle>
          <a:p>
            <a:endParaRPr lang="id-ID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701662" y="4431565"/>
            <a:ext cx="3880738" cy="3764183"/>
          </a:xfrm>
          <a:prstGeom prst="diamond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137459" y="1828376"/>
            <a:ext cx="3880738" cy="3764183"/>
          </a:xfrm>
          <a:prstGeom prst="diamond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2549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exagon 16"/>
          <p:cNvSpPr/>
          <p:nvPr userDrawn="1"/>
        </p:nvSpPr>
        <p:spPr>
          <a:xfrm>
            <a:off x="7715250" y="1162049"/>
            <a:ext cx="1466850" cy="1238251"/>
          </a:xfrm>
          <a:prstGeom prst="hexag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0100" y="800100"/>
            <a:ext cx="4673600" cy="23876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00100" y="3340100"/>
            <a:ext cx="2235200" cy="2717800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702300" y="800100"/>
            <a:ext cx="2781300" cy="525780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712200" y="800100"/>
            <a:ext cx="2679700" cy="1943100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8712200" y="2997201"/>
            <a:ext cx="2679700" cy="3060699"/>
          </a:xfrm>
        </p:spPr>
        <p:txBody>
          <a:bodyPr/>
          <a:lstStyle/>
          <a:p>
            <a:endParaRPr lang="id-ID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3263900" y="3340100"/>
            <a:ext cx="2235200" cy="27178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853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2165350"/>
            <a:ext cx="4191000" cy="2101850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368800" y="2165350"/>
            <a:ext cx="3454400" cy="210185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001000" y="2165350"/>
            <a:ext cx="4191000" cy="210185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9073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47440" y="856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422366" y="856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0124053" y="856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720679" y="2634345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408985" y="2634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124053" y="2634345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20679" y="4412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8422366" y="4412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124053" y="4412344"/>
            <a:ext cx="1588407" cy="1690913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0161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66517" y="-2"/>
            <a:ext cx="3062741" cy="3251201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66516" y="3251198"/>
            <a:ext cx="3062741" cy="3606801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9129259" y="-1"/>
            <a:ext cx="3062741" cy="3251201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29259" y="3251198"/>
            <a:ext cx="3062741" cy="3606801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75631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4689" y="696005"/>
            <a:ext cx="5377202" cy="2609169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74689" y="3395889"/>
            <a:ext cx="2597375" cy="2786517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395777" y="3395888"/>
            <a:ext cx="2656114" cy="2786517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0173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25715" y="479424"/>
            <a:ext cx="3999140" cy="175895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295696" y="479424"/>
            <a:ext cx="3999140" cy="1758952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833031" y="479423"/>
            <a:ext cx="2354489" cy="1758952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25715" y="2330449"/>
            <a:ext cx="3999142" cy="3969205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71714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128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137400" y="0"/>
            <a:ext cx="50546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67107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9099776" y="508227"/>
            <a:ext cx="2613253" cy="3003550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86523" y="508227"/>
            <a:ext cx="2613253" cy="300355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9099774" y="3511777"/>
            <a:ext cx="2613254" cy="300355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486522" y="3511777"/>
            <a:ext cx="2613253" cy="300355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65568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202248" y="1945592"/>
            <a:ext cx="2361519" cy="3017837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738279" y="1945592"/>
            <a:ext cx="2361519" cy="3017837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274310" y="1945592"/>
            <a:ext cx="2361519" cy="3017837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810341" y="1945592"/>
            <a:ext cx="2361519" cy="3017837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7559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605486" y="0"/>
            <a:ext cx="4586514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544824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0448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86514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20564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953829" y="2032000"/>
            <a:ext cx="2887664" cy="4826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335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412343" y="3049813"/>
            <a:ext cx="2887664" cy="3808187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40258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644571" y="2032000"/>
            <a:ext cx="2887664" cy="4826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40908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 userDrawn="1"/>
        </p:nvGrpSpPr>
        <p:grpSpPr>
          <a:xfrm>
            <a:off x="-2273029" y="1304278"/>
            <a:ext cx="7932568" cy="4467348"/>
            <a:chOff x="8440747" y="4796156"/>
            <a:chExt cx="2786063" cy="1603375"/>
          </a:xfrm>
        </p:grpSpPr>
        <p:sp>
          <p:nvSpPr>
            <p:cNvPr id="5" name="Freeform 45"/>
            <p:cNvSpPr>
              <a:spLocks/>
            </p:cNvSpPr>
            <p:nvPr/>
          </p:nvSpPr>
          <p:spPr bwMode="auto">
            <a:xfrm>
              <a:off x="8440747" y="6337618"/>
              <a:ext cx="1403350" cy="61913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6" name="Freeform 46"/>
            <p:cNvSpPr>
              <a:spLocks/>
            </p:cNvSpPr>
            <p:nvPr/>
          </p:nvSpPr>
          <p:spPr bwMode="auto">
            <a:xfrm>
              <a:off x="9823459" y="6337618"/>
              <a:ext cx="1403350" cy="61913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7" name="Freeform 47"/>
            <p:cNvSpPr>
              <a:spLocks/>
            </p:cNvSpPr>
            <p:nvPr/>
          </p:nvSpPr>
          <p:spPr bwMode="auto">
            <a:xfrm>
              <a:off x="8715384" y="4796156"/>
              <a:ext cx="2257425" cy="1546225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8" name="Freeform 48"/>
            <p:cNvSpPr>
              <a:spLocks/>
            </p:cNvSpPr>
            <p:nvPr/>
          </p:nvSpPr>
          <p:spPr bwMode="auto">
            <a:xfrm>
              <a:off x="8723322" y="4804093"/>
              <a:ext cx="2243138" cy="1530350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9" name="Freeform 49"/>
            <p:cNvSpPr>
              <a:spLocks/>
            </p:cNvSpPr>
            <p:nvPr/>
          </p:nvSpPr>
          <p:spPr bwMode="auto">
            <a:xfrm>
              <a:off x="8723322" y="6269356"/>
              <a:ext cx="2243138" cy="65088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9"/>
                    <a:pt x="4" y="6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1373" y="41"/>
                    <a:pt x="1373" y="41"/>
                    <a:pt x="1373" y="41"/>
                  </a:cubic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0" name="Rectangle 50"/>
            <p:cNvSpPr>
              <a:spLocks noChangeArrowheads="1"/>
            </p:cNvSpPr>
            <p:nvPr/>
          </p:nvSpPr>
          <p:spPr bwMode="auto">
            <a:xfrm>
              <a:off x="8440747" y="6312218"/>
              <a:ext cx="2786063" cy="50800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1" name="Freeform 51"/>
            <p:cNvSpPr>
              <a:spLocks/>
            </p:cNvSpPr>
            <p:nvPr/>
          </p:nvSpPr>
          <p:spPr bwMode="auto">
            <a:xfrm>
              <a:off x="9632959" y="6312218"/>
              <a:ext cx="400050" cy="28575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2" name="Rectangle 52"/>
            <p:cNvSpPr>
              <a:spLocks noChangeArrowheads="1"/>
            </p:cNvSpPr>
            <p:nvPr/>
          </p:nvSpPr>
          <p:spPr bwMode="auto">
            <a:xfrm>
              <a:off x="8797934" y="4900931"/>
              <a:ext cx="2093913" cy="13223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3" name="Rectangle 53"/>
            <p:cNvSpPr>
              <a:spLocks noChangeArrowheads="1"/>
            </p:cNvSpPr>
            <p:nvPr/>
          </p:nvSpPr>
          <p:spPr bwMode="auto">
            <a:xfrm>
              <a:off x="8804284" y="4908868"/>
              <a:ext cx="2079625" cy="1308100"/>
            </a:xfrm>
            <a:prstGeom prst="rect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4" name="Oval 54"/>
            <p:cNvSpPr>
              <a:spLocks noChangeArrowheads="1"/>
            </p:cNvSpPr>
            <p:nvPr/>
          </p:nvSpPr>
          <p:spPr bwMode="auto">
            <a:xfrm>
              <a:off x="9831397" y="484536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5" name="Oval 55"/>
            <p:cNvSpPr>
              <a:spLocks noChangeArrowheads="1"/>
            </p:cNvSpPr>
            <p:nvPr/>
          </p:nvSpPr>
          <p:spPr bwMode="auto">
            <a:xfrm>
              <a:off x="9831397" y="4843781"/>
              <a:ext cx="23813" cy="22225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6" name="Oval 56"/>
            <p:cNvSpPr>
              <a:spLocks noChangeArrowheads="1"/>
            </p:cNvSpPr>
            <p:nvPr/>
          </p:nvSpPr>
          <p:spPr bwMode="auto">
            <a:xfrm>
              <a:off x="9836159" y="4846956"/>
              <a:ext cx="14288" cy="158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7" name="Oval 57"/>
            <p:cNvSpPr>
              <a:spLocks noChangeArrowheads="1"/>
            </p:cNvSpPr>
            <p:nvPr/>
          </p:nvSpPr>
          <p:spPr bwMode="auto">
            <a:xfrm>
              <a:off x="9839334" y="485171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8" name="Freeform 58"/>
            <p:cNvSpPr>
              <a:spLocks/>
            </p:cNvSpPr>
            <p:nvPr/>
          </p:nvSpPr>
          <p:spPr bwMode="auto">
            <a:xfrm>
              <a:off x="9842509" y="4853306"/>
              <a:ext cx="1588" cy="3175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596202"/>
            <a:ext cx="4695824" cy="366144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47657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 userDrawn="1"/>
        </p:nvGrpSpPr>
        <p:grpSpPr>
          <a:xfrm>
            <a:off x="5172075" y="1676400"/>
            <a:ext cx="6248400" cy="3524250"/>
            <a:chOff x="8440747" y="4796156"/>
            <a:chExt cx="2786063" cy="1603375"/>
          </a:xfrm>
        </p:grpSpPr>
        <p:sp>
          <p:nvSpPr>
            <p:cNvPr id="4" name="Freeform 45"/>
            <p:cNvSpPr>
              <a:spLocks/>
            </p:cNvSpPr>
            <p:nvPr/>
          </p:nvSpPr>
          <p:spPr bwMode="auto">
            <a:xfrm>
              <a:off x="8440747" y="6337618"/>
              <a:ext cx="1403350" cy="61913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5" name="Freeform 46"/>
            <p:cNvSpPr>
              <a:spLocks/>
            </p:cNvSpPr>
            <p:nvPr/>
          </p:nvSpPr>
          <p:spPr bwMode="auto">
            <a:xfrm>
              <a:off x="9823459" y="6337618"/>
              <a:ext cx="1403350" cy="61913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7" name="Freeform 47"/>
            <p:cNvSpPr>
              <a:spLocks/>
            </p:cNvSpPr>
            <p:nvPr/>
          </p:nvSpPr>
          <p:spPr bwMode="auto">
            <a:xfrm>
              <a:off x="8715384" y="4796156"/>
              <a:ext cx="2257425" cy="1546225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8" name="Freeform 48"/>
            <p:cNvSpPr>
              <a:spLocks/>
            </p:cNvSpPr>
            <p:nvPr/>
          </p:nvSpPr>
          <p:spPr bwMode="auto">
            <a:xfrm>
              <a:off x="8723322" y="4804093"/>
              <a:ext cx="2243138" cy="1530350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9" name="Freeform 49"/>
            <p:cNvSpPr>
              <a:spLocks/>
            </p:cNvSpPr>
            <p:nvPr/>
          </p:nvSpPr>
          <p:spPr bwMode="auto">
            <a:xfrm>
              <a:off x="8723322" y="6269356"/>
              <a:ext cx="2243138" cy="65088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9"/>
                    <a:pt x="4" y="6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1373" y="41"/>
                    <a:pt x="1373" y="41"/>
                    <a:pt x="1373" y="41"/>
                  </a:cubic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0" name="Rectangle 50"/>
            <p:cNvSpPr>
              <a:spLocks noChangeArrowheads="1"/>
            </p:cNvSpPr>
            <p:nvPr/>
          </p:nvSpPr>
          <p:spPr bwMode="auto">
            <a:xfrm>
              <a:off x="8440747" y="6312218"/>
              <a:ext cx="2786063" cy="50800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1" name="Freeform 51"/>
            <p:cNvSpPr>
              <a:spLocks/>
            </p:cNvSpPr>
            <p:nvPr/>
          </p:nvSpPr>
          <p:spPr bwMode="auto">
            <a:xfrm>
              <a:off x="9632959" y="6312218"/>
              <a:ext cx="400050" cy="28575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2" name="Rectangle 52"/>
            <p:cNvSpPr>
              <a:spLocks noChangeArrowheads="1"/>
            </p:cNvSpPr>
            <p:nvPr/>
          </p:nvSpPr>
          <p:spPr bwMode="auto">
            <a:xfrm>
              <a:off x="8797934" y="4900931"/>
              <a:ext cx="2093913" cy="13223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3" name="Rectangle 53"/>
            <p:cNvSpPr>
              <a:spLocks noChangeArrowheads="1"/>
            </p:cNvSpPr>
            <p:nvPr/>
          </p:nvSpPr>
          <p:spPr bwMode="auto">
            <a:xfrm>
              <a:off x="8804284" y="4908868"/>
              <a:ext cx="2079625" cy="1308100"/>
            </a:xfrm>
            <a:prstGeom prst="rect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4" name="Oval 54"/>
            <p:cNvSpPr>
              <a:spLocks noChangeArrowheads="1"/>
            </p:cNvSpPr>
            <p:nvPr/>
          </p:nvSpPr>
          <p:spPr bwMode="auto">
            <a:xfrm>
              <a:off x="9831397" y="484536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5" name="Oval 55"/>
            <p:cNvSpPr>
              <a:spLocks noChangeArrowheads="1"/>
            </p:cNvSpPr>
            <p:nvPr/>
          </p:nvSpPr>
          <p:spPr bwMode="auto">
            <a:xfrm>
              <a:off x="9831397" y="4843781"/>
              <a:ext cx="23813" cy="22225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6" name="Oval 56"/>
            <p:cNvSpPr>
              <a:spLocks noChangeArrowheads="1"/>
            </p:cNvSpPr>
            <p:nvPr/>
          </p:nvSpPr>
          <p:spPr bwMode="auto">
            <a:xfrm>
              <a:off x="9836159" y="4846956"/>
              <a:ext cx="14288" cy="158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7" name="Oval 57"/>
            <p:cNvSpPr>
              <a:spLocks noChangeArrowheads="1"/>
            </p:cNvSpPr>
            <p:nvPr/>
          </p:nvSpPr>
          <p:spPr bwMode="auto">
            <a:xfrm>
              <a:off x="9839334" y="485171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8" name="Freeform 58"/>
            <p:cNvSpPr>
              <a:spLocks/>
            </p:cNvSpPr>
            <p:nvPr/>
          </p:nvSpPr>
          <p:spPr bwMode="auto">
            <a:xfrm>
              <a:off x="9842509" y="4853306"/>
              <a:ext cx="1588" cy="3175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</p:grp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981700" y="1917700"/>
            <a:ext cx="4686300" cy="28956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99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71500" y="571500"/>
            <a:ext cx="3619500" cy="57277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08956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hone6_mockup_front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42" y="327660"/>
            <a:ext cx="4221209" cy="6243320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835900" y="1316038"/>
            <a:ext cx="2514600" cy="422592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50342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295400" y="1551044"/>
            <a:ext cx="4027714" cy="530695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32676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4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113556" y="667656"/>
            <a:ext cx="1397000" cy="5522689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294156" y="667656"/>
            <a:ext cx="1397000" cy="5522689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701316" y="667656"/>
            <a:ext cx="1397000" cy="552268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4422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786063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6061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9158510" y="590548"/>
            <a:ext cx="2481948" cy="573223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568617" y="576032"/>
            <a:ext cx="2481948" cy="2902858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568617" y="3579584"/>
            <a:ext cx="2481948" cy="2743199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75100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81948" cy="4580164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592614" y="2859314"/>
            <a:ext cx="2481948" cy="3998686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4695092"/>
            <a:ext cx="2481948" cy="2162908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592614" y="0"/>
            <a:ext cx="2481948" cy="27432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83468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183086" y="4659085"/>
            <a:ext cx="3004457" cy="2235199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87543" y="2235199"/>
            <a:ext cx="3004458" cy="2423886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83085" y="0"/>
            <a:ext cx="3004457" cy="22351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8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49288" y="692150"/>
            <a:ext cx="2728005" cy="2699204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9288" y="3511097"/>
            <a:ext cx="2728005" cy="2699204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491593" y="692150"/>
            <a:ext cx="2728005" cy="2699204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91593" y="3511097"/>
            <a:ext cx="2728005" cy="2699204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7405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F11EA-837A-4EAD-BA8F-C3D332E83FA0}" type="datetimeFigureOut">
              <a:rPr lang="id-ID" smtClean="0"/>
              <a:t>25/02/20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35A79-4AB6-4E03-8896-10AB32C1D03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6631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89" r:id="rId19"/>
    <p:sldLayoutId id="2147483668" r:id="rId20"/>
    <p:sldLayoutId id="2147483670" r:id="rId21"/>
    <p:sldLayoutId id="2147483672" r:id="rId22"/>
    <p:sldLayoutId id="2147483692" r:id="rId23"/>
    <p:sldLayoutId id="2147483674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2" r:id="rId30"/>
    <p:sldLayoutId id="2147483684" r:id="rId31"/>
    <p:sldLayoutId id="2147483687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3factor.app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apr.com/ebooks/streaming-architecture/chapter-03-streaming-platform-for-microservices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59000">
              <a:schemeClr val="accent1">
                <a:lumMod val="59000"/>
                <a:alpha val="0"/>
              </a:schemeClr>
            </a:gs>
            <a:gs pos="88000">
              <a:schemeClr val="accent1">
                <a:lumMod val="45000"/>
                <a:lumOff val="55000"/>
                <a:alpha val="76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78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99387" y="3733569"/>
            <a:ext cx="7970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3600" spc="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Lato Light" panose="020F0502020204030203" pitchFamily="34" charset="0"/>
                <a:cs typeface="Consolas" panose="020B0609020204030204" pitchFamily="49" charset="0"/>
              </a:rPr>
              <a:t>Architecture</a:t>
            </a:r>
            <a:r>
              <a:rPr lang="id-ID" sz="3600" spc="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Lato Light" panose="020F0502020204030203" pitchFamily="34" charset="0"/>
                <a:cs typeface="Consolas" panose="020B0609020204030204" pitchFamily="49" charset="0"/>
              </a:rPr>
              <a:t> </a:t>
            </a:r>
            <a:r>
              <a:rPr lang="id-ID" sz="3600" spc="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Lato Light" panose="020F0502020204030203" pitchFamily="34" charset="0"/>
                <a:cs typeface="Consolas" panose="020B0609020204030204" pitchFamily="49" charset="0"/>
              </a:rPr>
              <a:t>by</a:t>
            </a:r>
            <a:r>
              <a:rPr lang="id-ID" sz="3600" spc="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Lato Light" panose="020F0502020204030203" pitchFamily="34" charset="0"/>
                <a:cs typeface="Consolas" panose="020B0609020204030204" pitchFamily="49" charset="0"/>
              </a:rPr>
              <a:t> </a:t>
            </a:r>
            <a:r>
              <a:rPr lang="id-ID" sz="3600" spc="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Lato Light" panose="020F0502020204030203" pitchFamily="34" charset="0"/>
                <a:cs typeface="Consolas" panose="020B0609020204030204" pitchFamily="49" charset="0"/>
              </a:rPr>
              <a:t>Example</a:t>
            </a:r>
            <a:endParaRPr lang="id-ID" sz="3600" spc="6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Lato Light" panose="020F0502020204030203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610185"/>
            <a:ext cx="12192001" cy="144655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id-ID" sz="8800" spc="2000" dirty="0">
                <a:solidFill>
                  <a:schemeClr val="tx2"/>
                </a:solidFill>
                <a:latin typeface="Consolas" panose="020B0609020204030204" pitchFamily="49" charset="0"/>
                <a:ea typeface="Lato Black" panose="020F0502020204030203" pitchFamily="34" charset="0"/>
                <a:cs typeface="Consolas" panose="020B0609020204030204" pitchFamily="49" charset="0"/>
              </a:rPr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3362058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Pub / Sub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5586567" y="2948801"/>
            <a:ext cx="2332168" cy="0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AE8B010-9D25-BF47-BDAD-0F82FB39C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70" y="1332795"/>
            <a:ext cx="11834660" cy="419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89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451074-1A53-DF4A-BCC1-ECA8E296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20" y="311110"/>
            <a:ext cx="7397913" cy="637161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Event Bus / </a:t>
            </a: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Workflow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586567" y="2948801"/>
            <a:ext cx="2332168" cy="0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711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Pipeline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586567" y="2948801"/>
            <a:ext cx="2332168" cy="0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06B5071-282A-7642-AA6D-D9C8FA8AF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56" y="1647824"/>
            <a:ext cx="11052223" cy="391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53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Event </a:t>
            </a: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Sourcing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586567" y="2948801"/>
            <a:ext cx="2332168" cy="0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17B86EE-1FD7-1741-A301-269FFFA18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0" y="932441"/>
            <a:ext cx="9308260" cy="59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6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788C67-772C-6B46-9242-E3E62CA3D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64462"/>
            <a:ext cx="7925852" cy="590301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3 </a:t>
            </a: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Factor</a:t>
            </a: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App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586567" y="2948801"/>
            <a:ext cx="2332168" cy="0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006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ar&#10;&#10;Description automatically generated">
            <a:extLst>
              <a:ext uri="{FF2B5EF4-FFF2-40B4-BE49-F238E27FC236}">
                <a16:creationId xmlns:a16="http://schemas.microsoft.com/office/drawing/2014/main" id="{B5BF632A-41E3-CF47-970E-EB6B5ACD4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64" b="113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565165-58F3-F340-8A4B-5CB77B4092C5}"/>
              </a:ext>
            </a:extLst>
          </p:cNvPr>
          <p:cNvSpPr/>
          <p:nvPr/>
        </p:nvSpPr>
        <p:spPr>
          <a:xfrm>
            <a:off x="609600" y="2189480"/>
            <a:ext cx="5161280" cy="38687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742950" lvl="0" indent="-7429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spc="0">
                <a:solidFill>
                  <a:srgbClr val="000000"/>
                </a:solidFill>
              </a:defRPr>
            </a:pPr>
            <a:r>
              <a:rPr lang="en-US" sz="6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Extract</a:t>
            </a:r>
          </a:p>
          <a:p>
            <a:pPr marL="742950" lvl="0" indent="-7429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spc="0">
                <a:solidFill>
                  <a:srgbClr val="000000"/>
                </a:solidFill>
              </a:defRPr>
            </a:pPr>
            <a:r>
              <a:rPr lang="en-US" sz="6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Transform</a:t>
            </a:r>
          </a:p>
          <a:p>
            <a:pPr marL="742950" lvl="0" indent="-7429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spc="0">
                <a:solidFill>
                  <a:srgbClr val="000000"/>
                </a:solidFill>
              </a:defRPr>
            </a:pPr>
            <a:r>
              <a:rPr lang="en-US" sz="6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</a:p>
          <a:p>
            <a:pPr marL="742950" lvl="0" indent="-7429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b="0" spc="0">
                <a:solidFill>
                  <a:srgbClr val="000000"/>
                </a:solidFill>
              </a:defRPr>
            </a:pPr>
            <a:r>
              <a:rPr lang="en-US" sz="6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4026625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Extract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7C099-673D-1641-97D9-97EF8795A17F}"/>
              </a:ext>
            </a:extLst>
          </p:cNvPr>
          <p:cNvSpPr txBox="1"/>
          <p:nvPr/>
        </p:nvSpPr>
        <p:spPr>
          <a:xfrm>
            <a:off x="1198880" y="1645920"/>
            <a:ext cx="936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data capture</a:t>
            </a:r>
          </a:p>
          <a:p>
            <a:r>
              <a:rPr lang="en-US" dirty="0"/>
              <a:t>IOT</a:t>
            </a:r>
          </a:p>
          <a:p>
            <a:r>
              <a:rPr lang="en-US" dirty="0"/>
              <a:t>Logstash,  </a:t>
            </a:r>
            <a:r>
              <a:rPr lang="en-US" dirty="0" err="1"/>
              <a:t>FluentD</a:t>
            </a:r>
            <a:r>
              <a:rPr lang="en-US" dirty="0"/>
              <a:t>, Flume</a:t>
            </a:r>
          </a:p>
          <a:p>
            <a:r>
              <a:rPr lang="en-US" dirty="0"/>
              <a:t>Kinesis, Firehose, EventHub, </a:t>
            </a:r>
            <a:r>
              <a:rPr lang="en-US" dirty="0" err="1"/>
              <a:t>DataFlow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144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Transform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7C099-673D-1641-97D9-97EF8795A17F}"/>
              </a:ext>
            </a:extLst>
          </p:cNvPr>
          <p:cNvSpPr txBox="1"/>
          <p:nvPr/>
        </p:nvSpPr>
        <p:spPr>
          <a:xfrm>
            <a:off x="1198880" y="1645920"/>
            <a:ext cx="936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Beam, Spark, Kafka Streams</a:t>
            </a:r>
          </a:p>
          <a:p>
            <a:r>
              <a:rPr lang="en-US" dirty="0"/>
              <a:t>AWS Lambda, Azure Functions</a:t>
            </a:r>
          </a:p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89890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Load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7C099-673D-1641-97D9-97EF8795A17F}"/>
              </a:ext>
            </a:extLst>
          </p:cNvPr>
          <p:cNvSpPr txBox="1"/>
          <p:nvPr/>
        </p:nvSpPr>
        <p:spPr>
          <a:xfrm>
            <a:off x="1198880" y="1645920"/>
            <a:ext cx="936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data capture</a:t>
            </a:r>
          </a:p>
          <a:p>
            <a:r>
              <a:rPr lang="en-US" dirty="0"/>
              <a:t>IOT</a:t>
            </a:r>
          </a:p>
          <a:p>
            <a:r>
              <a:rPr lang="en-US" dirty="0"/>
              <a:t>Logstash,  </a:t>
            </a:r>
            <a:r>
              <a:rPr lang="en-US" dirty="0" err="1"/>
              <a:t>FluentD</a:t>
            </a:r>
            <a:r>
              <a:rPr lang="en-US" dirty="0"/>
              <a:t>, Flume</a:t>
            </a:r>
          </a:p>
          <a:p>
            <a:r>
              <a:rPr lang="en-US" dirty="0"/>
              <a:t>Kinesis, Firehose, EventHub, </a:t>
            </a:r>
            <a:r>
              <a:rPr lang="en-US" dirty="0" err="1"/>
              <a:t>DataFlow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98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Interface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7C099-673D-1641-97D9-97EF8795A17F}"/>
              </a:ext>
            </a:extLst>
          </p:cNvPr>
          <p:cNvSpPr txBox="1"/>
          <p:nvPr/>
        </p:nvSpPr>
        <p:spPr>
          <a:xfrm>
            <a:off x="1198880" y="1645920"/>
            <a:ext cx="936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GraphQL</a:t>
            </a:r>
            <a:r>
              <a:rPr lang="en-US" dirty="0"/>
              <a:t> subscriptions</a:t>
            </a:r>
          </a:p>
          <a:p>
            <a:r>
              <a:rPr lang="en-US" dirty="0" err="1"/>
              <a:t>SignalR</a:t>
            </a:r>
            <a:endParaRPr lang="en-US" dirty="0"/>
          </a:p>
          <a:p>
            <a:r>
              <a:rPr lang="en-US" dirty="0" err="1"/>
              <a:t>WebSockets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15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ity at night&#10;&#10;Description automatically generated">
            <a:extLst>
              <a:ext uri="{FF2B5EF4-FFF2-40B4-BE49-F238E27FC236}">
                <a16:creationId xmlns:a16="http://schemas.microsoft.com/office/drawing/2014/main" id="{AE190618-F175-4247-9D87-2487C0F526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6" b="77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9389" y="223681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rgbClr val="FFFF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What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rgbClr val="FFFF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Why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rgbClr val="FFFF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833869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7C099-673D-1641-97D9-97EF8795A17F}"/>
              </a:ext>
            </a:extLst>
          </p:cNvPr>
          <p:cNvSpPr txBox="1"/>
          <p:nvPr/>
        </p:nvSpPr>
        <p:spPr>
          <a:xfrm>
            <a:off x="1198880" y="1645920"/>
            <a:ext cx="936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ETL with Kafka, Kafka Streams</a:t>
            </a:r>
          </a:p>
          <a:p>
            <a:r>
              <a:rPr lang="en-US" dirty="0"/>
              <a:t>3 Factor App w/ </a:t>
            </a:r>
            <a:r>
              <a:rPr lang="en-US" dirty="0" err="1"/>
              <a:t>Hasura</a:t>
            </a:r>
            <a:r>
              <a:rPr lang="en-US" dirty="0"/>
              <a:t> + Apollo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391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Tips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7C099-673D-1641-97D9-97EF8795A17F}"/>
              </a:ext>
            </a:extLst>
          </p:cNvPr>
          <p:cNvSpPr txBox="1"/>
          <p:nvPr/>
        </p:nvSpPr>
        <p:spPr>
          <a:xfrm>
            <a:off x="1198880" y="1645920"/>
            <a:ext cx="936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7DE1DC-8A92-F14F-BEE5-34B344D8AAD3}"/>
              </a:ext>
            </a:extLst>
          </p:cNvPr>
          <p:cNvSpPr txBox="1"/>
          <p:nvPr/>
        </p:nvSpPr>
        <p:spPr>
          <a:xfrm>
            <a:off x="709767" y="1107831"/>
            <a:ext cx="10175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Observability</a:t>
            </a:r>
          </a:p>
          <a:p>
            <a:r>
              <a:rPr lang="en-US" dirty="0"/>
              <a:t>Unit of Work / Single responsibility</a:t>
            </a:r>
          </a:p>
          <a:p>
            <a:r>
              <a:rPr lang="en-US" dirty="0"/>
              <a:t>DevOps, for real</a:t>
            </a:r>
          </a:p>
          <a:p>
            <a:r>
              <a:rPr lang="en-US" dirty="0"/>
              <a:t>Don’t fight the tools</a:t>
            </a:r>
          </a:p>
        </p:txBody>
      </p:sp>
    </p:spTree>
    <p:extLst>
      <p:ext uri="{BB962C8B-B14F-4D97-AF65-F5344CB8AC3E}">
        <p14:creationId xmlns:p14="http://schemas.microsoft.com/office/powerpoint/2010/main" val="4054717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Resources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F4F532-D11A-5A46-BF97-2090A565F5F2}"/>
              </a:ext>
            </a:extLst>
          </p:cNvPr>
          <p:cNvSpPr txBox="1"/>
          <p:nvPr/>
        </p:nvSpPr>
        <p:spPr>
          <a:xfrm>
            <a:off x="709767" y="1354015"/>
            <a:ext cx="1033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https://3factor.app/</a:t>
            </a:r>
            <a:endParaRPr lang="en-US" dirty="0"/>
          </a:p>
          <a:p>
            <a:r>
              <a:rPr lang="en-US" dirty="0">
                <a:hlinkClick r:id="rId4"/>
              </a:rPr>
              <a:t>https://mapr.com/ebooks/streaming-architecture/chapter-03-streaming-platform-for-microservices.html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598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AC1A83-FA36-5546-A4AB-167B2257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36" y="0"/>
            <a:ext cx="10760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7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B17EBA-E2F1-DB4C-B7D5-FBC08C03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673" y="1785269"/>
            <a:ext cx="5697538" cy="280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FECFCE-3B99-E448-8AD4-89E05DE09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599" y="3686174"/>
            <a:ext cx="2571750" cy="280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B19507-FD67-F543-9514-FBD32BD06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494" y="3918743"/>
            <a:ext cx="4595813" cy="2341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D41080-6C5C-1C45-8AE3-62D731550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438" y="361950"/>
            <a:ext cx="3241675" cy="3241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531358-8053-6D49-BEF8-54A37D06F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9050" y="3686175"/>
            <a:ext cx="2806700" cy="2806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2168D-E52C-E74A-9CD3-CC26C63D76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75" y="361950"/>
            <a:ext cx="4595813" cy="8159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09E574-72E6-B04B-B409-056E37109F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5663" y="361950"/>
            <a:ext cx="3241675" cy="324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90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ar&#10;&#10;Description automatically generated">
            <a:extLst>
              <a:ext uri="{FF2B5EF4-FFF2-40B4-BE49-F238E27FC236}">
                <a16:creationId xmlns:a16="http://schemas.microsoft.com/office/drawing/2014/main" id="{B5BF632A-41E3-CF47-970E-EB6B5ACD4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64" b="113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25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F996DB-860C-E744-8723-A45C018AC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202"/>
            <a:ext cx="12192000" cy="588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58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8196C9-7600-4742-B3A1-236AF4EE4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22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24B183-54F8-A34D-8C2F-518EB5AB7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2" r="9294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55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ity at night&#10;&#10;Description automatically generated">
            <a:extLst>
              <a:ext uri="{FF2B5EF4-FFF2-40B4-BE49-F238E27FC236}">
                <a16:creationId xmlns:a16="http://schemas.microsoft.com/office/drawing/2014/main" id="{AE190618-F175-4247-9D87-2487C0F526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6" b="77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5010" y="449178"/>
            <a:ext cx="9144000" cy="3834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rgbClr val="FFFF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Better UX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rgbClr val="FFFF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Better Broadband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rgbClr val="FFFF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Better Dev Tools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rgbClr val="FFFF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Better Data</a:t>
            </a:r>
          </a:p>
        </p:txBody>
      </p:sp>
    </p:spTree>
    <p:extLst>
      <p:ext uri="{BB962C8B-B14F-4D97-AF65-F5344CB8AC3E}">
        <p14:creationId xmlns:p14="http://schemas.microsoft.com/office/powerpoint/2010/main" val="1141363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Competing</a:t>
            </a: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Consumers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586567" y="2948801"/>
            <a:ext cx="2332168" cy="0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E599526-AFA6-0944-9FAE-8AE26D1E8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93" y="1666240"/>
            <a:ext cx="10872013" cy="424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38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720</Words>
  <Application>Microsoft Macintosh PowerPoint</Application>
  <PresentationFormat>Widescreen</PresentationFormat>
  <Paragraphs>142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Kelson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Zack</dc:creator>
  <cp:lastModifiedBy>Joe Zack</cp:lastModifiedBy>
  <cp:revision>119</cp:revision>
  <dcterms:created xsi:type="dcterms:W3CDTF">2020-02-08T02:17:47Z</dcterms:created>
  <dcterms:modified xsi:type="dcterms:W3CDTF">2020-02-25T14:24:58Z</dcterms:modified>
</cp:coreProperties>
</file>